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</p:sldIdLst>
  <p:sldSz cx="3657600" cy="8229600"/>
  <p:notesSz cx="6858000" cy="9144000"/>
  <p:defaultTextStyle>
    <a:defPPr>
      <a:defRPr lang="en-US"/>
    </a:defPPr>
    <a:lvl1pPr marL="0" algn="l" defTabSz="562630" rtl="0" eaLnBrk="1" latinLnBrk="0" hangingPunct="1">
      <a:defRPr sz="1108" kern="1200">
        <a:solidFill>
          <a:schemeClr val="tx1"/>
        </a:solidFill>
        <a:latin typeface="+mn-lt"/>
        <a:ea typeface="+mn-ea"/>
        <a:cs typeface="+mn-cs"/>
      </a:defRPr>
    </a:lvl1pPr>
    <a:lvl2pPr marL="281315" algn="l" defTabSz="562630" rtl="0" eaLnBrk="1" latinLnBrk="0" hangingPunct="1">
      <a:defRPr sz="1108" kern="1200">
        <a:solidFill>
          <a:schemeClr val="tx1"/>
        </a:solidFill>
        <a:latin typeface="+mn-lt"/>
        <a:ea typeface="+mn-ea"/>
        <a:cs typeface="+mn-cs"/>
      </a:defRPr>
    </a:lvl2pPr>
    <a:lvl3pPr marL="562630" algn="l" defTabSz="562630" rtl="0" eaLnBrk="1" latinLnBrk="0" hangingPunct="1">
      <a:defRPr sz="1108" kern="1200">
        <a:solidFill>
          <a:schemeClr val="tx1"/>
        </a:solidFill>
        <a:latin typeface="+mn-lt"/>
        <a:ea typeface="+mn-ea"/>
        <a:cs typeface="+mn-cs"/>
      </a:defRPr>
    </a:lvl3pPr>
    <a:lvl4pPr marL="843945" algn="l" defTabSz="562630" rtl="0" eaLnBrk="1" latinLnBrk="0" hangingPunct="1">
      <a:defRPr sz="1108" kern="1200">
        <a:solidFill>
          <a:schemeClr val="tx1"/>
        </a:solidFill>
        <a:latin typeface="+mn-lt"/>
        <a:ea typeface="+mn-ea"/>
        <a:cs typeface="+mn-cs"/>
      </a:defRPr>
    </a:lvl4pPr>
    <a:lvl5pPr marL="1125261" algn="l" defTabSz="562630" rtl="0" eaLnBrk="1" latinLnBrk="0" hangingPunct="1">
      <a:defRPr sz="1108" kern="1200">
        <a:solidFill>
          <a:schemeClr val="tx1"/>
        </a:solidFill>
        <a:latin typeface="+mn-lt"/>
        <a:ea typeface="+mn-ea"/>
        <a:cs typeface="+mn-cs"/>
      </a:defRPr>
    </a:lvl5pPr>
    <a:lvl6pPr marL="1406576" algn="l" defTabSz="562630" rtl="0" eaLnBrk="1" latinLnBrk="0" hangingPunct="1">
      <a:defRPr sz="1108" kern="1200">
        <a:solidFill>
          <a:schemeClr val="tx1"/>
        </a:solidFill>
        <a:latin typeface="+mn-lt"/>
        <a:ea typeface="+mn-ea"/>
        <a:cs typeface="+mn-cs"/>
      </a:defRPr>
    </a:lvl6pPr>
    <a:lvl7pPr marL="1687891" algn="l" defTabSz="562630" rtl="0" eaLnBrk="1" latinLnBrk="0" hangingPunct="1">
      <a:defRPr sz="1108" kern="1200">
        <a:solidFill>
          <a:schemeClr val="tx1"/>
        </a:solidFill>
        <a:latin typeface="+mn-lt"/>
        <a:ea typeface="+mn-ea"/>
        <a:cs typeface="+mn-cs"/>
      </a:defRPr>
    </a:lvl7pPr>
    <a:lvl8pPr marL="1969206" algn="l" defTabSz="562630" rtl="0" eaLnBrk="1" latinLnBrk="0" hangingPunct="1">
      <a:defRPr sz="1108" kern="1200">
        <a:solidFill>
          <a:schemeClr val="tx1"/>
        </a:solidFill>
        <a:latin typeface="+mn-lt"/>
        <a:ea typeface="+mn-ea"/>
        <a:cs typeface="+mn-cs"/>
      </a:defRPr>
    </a:lvl8pPr>
    <a:lvl9pPr marL="2250521" algn="l" defTabSz="562630" rtl="0" eaLnBrk="1" latinLnBrk="0" hangingPunct="1">
      <a:defRPr sz="110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ieper, Felicia J" initials="PFJ" lastIdx="1" clrIdx="0">
    <p:extLst>
      <p:ext uri="{19B8F6BF-5375-455C-9EA6-DF929625EA0E}">
        <p15:presenceInfo xmlns:p15="http://schemas.microsoft.com/office/powerpoint/2012/main" userId="S-1-5-21-1343024091-1383384898-725345543-86121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034"/>
    <a:srgbClr val="EC754C"/>
    <a:srgbClr val="6D8E3F"/>
    <a:srgbClr val="9E1F64"/>
    <a:srgbClr val="679FC7"/>
    <a:srgbClr val="EB744F"/>
    <a:srgbClr val="7C7D7F"/>
    <a:srgbClr val="FDC334"/>
    <a:srgbClr val="ED73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36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44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" y="1346836"/>
            <a:ext cx="3108960" cy="2865120"/>
          </a:xfrm>
        </p:spPr>
        <p:txBody>
          <a:bodyPr anchor="b"/>
          <a:lstStyle>
            <a:lvl1pPr algn="ctr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322446"/>
            <a:ext cx="2743200" cy="1986914"/>
          </a:xfrm>
        </p:spPr>
        <p:txBody>
          <a:bodyPr/>
          <a:lstStyle>
            <a:lvl1pPr marL="0" indent="0" algn="ctr">
              <a:buNone/>
              <a:defRPr sz="960"/>
            </a:lvl1pPr>
            <a:lvl2pPr marL="182880" indent="0" algn="ctr">
              <a:buNone/>
              <a:defRPr sz="800"/>
            </a:lvl2pPr>
            <a:lvl3pPr marL="365760" indent="0" algn="ctr">
              <a:buNone/>
              <a:defRPr sz="720"/>
            </a:lvl3pPr>
            <a:lvl4pPr marL="548640" indent="0" algn="ctr">
              <a:buNone/>
              <a:defRPr sz="640"/>
            </a:lvl4pPr>
            <a:lvl5pPr marL="731520" indent="0" algn="ctr">
              <a:buNone/>
              <a:defRPr sz="640"/>
            </a:lvl5pPr>
            <a:lvl6pPr marL="914400" indent="0" algn="ctr">
              <a:buNone/>
              <a:defRPr sz="640"/>
            </a:lvl6pPr>
            <a:lvl7pPr marL="1097280" indent="0" algn="ctr">
              <a:buNone/>
              <a:defRPr sz="640"/>
            </a:lvl7pPr>
            <a:lvl8pPr marL="1280160" indent="0" algn="ctr">
              <a:buNone/>
              <a:defRPr sz="640"/>
            </a:lvl8pPr>
            <a:lvl9pPr marL="1463040" indent="0" algn="ctr">
              <a:buNone/>
              <a:defRPr sz="64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751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587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" y="438150"/>
            <a:ext cx="788670" cy="697420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60" y="438150"/>
            <a:ext cx="2320290" cy="697420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07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977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" y="2051688"/>
            <a:ext cx="3154680" cy="342328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" y="5507358"/>
            <a:ext cx="3154680" cy="1800224"/>
          </a:xfrm>
        </p:spPr>
        <p:txBody>
          <a:bodyPr/>
          <a:lstStyle>
            <a:lvl1pPr marL="0" indent="0">
              <a:buNone/>
              <a:defRPr sz="960">
                <a:solidFill>
                  <a:schemeClr val="tx1"/>
                </a:solidFill>
              </a:defRPr>
            </a:lvl1pPr>
            <a:lvl2pPr marL="18288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2pPr>
            <a:lvl3pPr marL="365760" indent="0">
              <a:buNone/>
              <a:defRPr sz="720">
                <a:solidFill>
                  <a:schemeClr val="tx1">
                    <a:tint val="75000"/>
                  </a:schemeClr>
                </a:solidFill>
              </a:defRPr>
            </a:lvl3pPr>
            <a:lvl4pPr marL="54864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4pPr>
            <a:lvl5pPr marL="73152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5pPr>
            <a:lvl6pPr marL="91440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6pPr>
            <a:lvl7pPr marL="109728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7pPr>
            <a:lvl8pPr marL="128016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8pPr>
            <a:lvl9pPr marL="146304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091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" y="2190750"/>
            <a:ext cx="155448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" y="2190750"/>
            <a:ext cx="155448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450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" y="438152"/>
            <a:ext cx="3154680" cy="159067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7" y="2017396"/>
            <a:ext cx="1547336" cy="988694"/>
          </a:xfrm>
        </p:spPr>
        <p:txBody>
          <a:bodyPr anchor="b"/>
          <a:lstStyle>
            <a:lvl1pPr marL="0" indent="0">
              <a:buNone/>
              <a:defRPr sz="960" b="1"/>
            </a:lvl1pPr>
            <a:lvl2pPr marL="182880" indent="0">
              <a:buNone/>
              <a:defRPr sz="800" b="1"/>
            </a:lvl2pPr>
            <a:lvl3pPr marL="365760" indent="0">
              <a:buNone/>
              <a:defRPr sz="720" b="1"/>
            </a:lvl3pPr>
            <a:lvl4pPr marL="548640" indent="0">
              <a:buNone/>
              <a:defRPr sz="640" b="1"/>
            </a:lvl4pPr>
            <a:lvl5pPr marL="731520" indent="0">
              <a:buNone/>
              <a:defRPr sz="640" b="1"/>
            </a:lvl5pPr>
            <a:lvl6pPr marL="914400" indent="0">
              <a:buNone/>
              <a:defRPr sz="640" b="1"/>
            </a:lvl6pPr>
            <a:lvl7pPr marL="1097280" indent="0">
              <a:buNone/>
              <a:defRPr sz="640" b="1"/>
            </a:lvl7pPr>
            <a:lvl8pPr marL="1280160" indent="0">
              <a:buNone/>
              <a:defRPr sz="640" b="1"/>
            </a:lvl8pPr>
            <a:lvl9pPr marL="1463040" indent="0">
              <a:buNone/>
              <a:defRPr sz="6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7" y="3006090"/>
            <a:ext cx="1547336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" y="2017396"/>
            <a:ext cx="1554956" cy="988694"/>
          </a:xfrm>
        </p:spPr>
        <p:txBody>
          <a:bodyPr anchor="b"/>
          <a:lstStyle>
            <a:lvl1pPr marL="0" indent="0">
              <a:buNone/>
              <a:defRPr sz="960" b="1"/>
            </a:lvl1pPr>
            <a:lvl2pPr marL="182880" indent="0">
              <a:buNone/>
              <a:defRPr sz="800" b="1"/>
            </a:lvl2pPr>
            <a:lvl3pPr marL="365760" indent="0">
              <a:buNone/>
              <a:defRPr sz="720" b="1"/>
            </a:lvl3pPr>
            <a:lvl4pPr marL="548640" indent="0">
              <a:buNone/>
              <a:defRPr sz="640" b="1"/>
            </a:lvl4pPr>
            <a:lvl5pPr marL="731520" indent="0">
              <a:buNone/>
              <a:defRPr sz="640" b="1"/>
            </a:lvl5pPr>
            <a:lvl6pPr marL="914400" indent="0">
              <a:buNone/>
              <a:defRPr sz="640" b="1"/>
            </a:lvl6pPr>
            <a:lvl7pPr marL="1097280" indent="0">
              <a:buNone/>
              <a:defRPr sz="640" b="1"/>
            </a:lvl7pPr>
            <a:lvl8pPr marL="1280160" indent="0">
              <a:buNone/>
              <a:defRPr sz="640" b="1"/>
            </a:lvl8pPr>
            <a:lvl9pPr marL="1463040" indent="0">
              <a:buNone/>
              <a:defRPr sz="6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" y="3006090"/>
            <a:ext cx="1554956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691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205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55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7" y="548640"/>
            <a:ext cx="1179671" cy="1920240"/>
          </a:xfrm>
        </p:spPr>
        <p:txBody>
          <a:bodyPr anchor="b"/>
          <a:lstStyle>
            <a:lvl1pPr>
              <a:defRPr sz="12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6" y="1184912"/>
            <a:ext cx="1851660" cy="5848350"/>
          </a:xfrm>
        </p:spPr>
        <p:txBody>
          <a:bodyPr/>
          <a:lstStyle>
            <a:lvl1pPr>
              <a:defRPr sz="1280"/>
            </a:lvl1pPr>
            <a:lvl2pPr>
              <a:defRPr sz="1120"/>
            </a:lvl2pPr>
            <a:lvl3pPr>
              <a:defRPr sz="96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7" y="2468880"/>
            <a:ext cx="1179671" cy="4573906"/>
          </a:xfrm>
        </p:spPr>
        <p:txBody>
          <a:bodyPr/>
          <a:lstStyle>
            <a:lvl1pPr marL="0" indent="0">
              <a:buNone/>
              <a:defRPr sz="640"/>
            </a:lvl1pPr>
            <a:lvl2pPr marL="182880" indent="0">
              <a:buNone/>
              <a:defRPr sz="560"/>
            </a:lvl2pPr>
            <a:lvl3pPr marL="365760" indent="0">
              <a:buNone/>
              <a:defRPr sz="480"/>
            </a:lvl3pPr>
            <a:lvl4pPr marL="548640" indent="0">
              <a:buNone/>
              <a:defRPr sz="400"/>
            </a:lvl4pPr>
            <a:lvl5pPr marL="731520" indent="0">
              <a:buNone/>
              <a:defRPr sz="400"/>
            </a:lvl5pPr>
            <a:lvl6pPr marL="914400" indent="0">
              <a:buNone/>
              <a:defRPr sz="400"/>
            </a:lvl6pPr>
            <a:lvl7pPr marL="1097280" indent="0">
              <a:buNone/>
              <a:defRPr sz="400"/>
            </a:lvl7pPr>
            <a:lvl8pPr marL="1280160" indent="0">
              <a:buNone/>
              <a:defRPr sz="400"/>
            </a:lvl8pPr>
            <a:lvl9pPr marL="1463040" indent="0">
              <a:buNone/>
              <a:defRPr sz="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098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7" y="548640"/>
            <a:ext cx="1179671" cy="1920240"/>
          </a:xfrm>
        </p:spPr>
        <p:txBody>
          <a:bodyPr anchor="b"/>
          <a:lstStyle>
            <a:lvl1pPr>
              <a:defRPr sz="12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6" y="1184912"/>
            <a:ext cx="1851660" cy="5848350"/>
          </a:xfrm>
        </p:spPr>
        <p:txBody>
          <a:bodyPr anchor="t"/>
          <a:lstStyle>
            <a:lvl1pPr marL="0" indent="0">
              <a:buNone/>
              <a:defRPr sz="1280"/>
            </a:lvl1pPr>
            <a:lvl2pPr marL="182880" indent="0">
              <a:buNone/>
              <a:defRPr sz="1120"/>
            </a:lvl2pPr>
            <a:lvl3pPr marL="365760" indent="0">
              <a:buNone/>
              <a:defRPr sz="960"/>
            </a:lvl3pPr>
            <a:lvl4pPr marL="548640" indent="0">
              <a:buNone/>
              <a:defRPr sz="800"/>
            </a:lvl4pPr>
            <a:lvl5pPr marL="731520" indent="0">
              <a:buNone/>
              <a:defRPr sz="800"/>
            </a:lvl5pPr>
            <a:lvl6pPr marL="914400" indent="0">
              <a:buNone/>
              <a:defRPr sz="800"/>
            </a:lvl6pPr>
            <a:lvl7pPr marL="1097280" indent="0">
              <a:buNone/>
              <a:defRPr sz="800"/>
            </a:lvl7pPr>
            <a:lvl8pPr marL="1280160" indent="0">
              <a:buNone/>
              <a:defRPr sz="800"/>
            </a:lvl8pPr>
            <a:lvl9pPr marL="1463040" indent="0">
              <a:buNone/>
              <a:defRPr sz="8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7" y="2468880"/>
            <a:ext cx="1179671" cy="4573906"/>
          </a:xfrm>
        </p:spPr>
        <p:txBody>
          <a:bodyPr/>
          <a:lstStyle>
            <a:lvl1pPr marL="0" indent="0">
              <a:buNone/>
              <a:defRPr sz="640"/>
            </a:lvl1pPr>
            <a:lvl2pPr marL="182880" indent="0">
              <a:buNone/>
              <a:defRPr sz="560"/>
            </a:lvl2pPr>
            <a:lvl3pPr marL="365760" indent="0">
              <a:buNone/>
              <a:defRPr sz="480"/>
            </a:lvl3pPr>
            <a:lvl4pPr marL="548640" indent="0">
              <a:buNone/>
              <a:defRPr sz="400"/>
            </a:lvl4pPr>
            <a:lvl5pPr marL="731520" indent="0">
              <a:buNone/>
              <a:defRPr sz="400"/>
            </a:lvl5pPr>
            <a:lvl6pPr marL="914400" indent="0">
              <a:buNone/>
              <a:defRPr sz="400"/>
            </a:lvl6pPr>
            <a:lvl7pPr marL="1097280" indent="0">
              <a:buNone/>
              <a:defRPr sz="400"/>
            </a:lvl7pPr>
            <a:lvl8pPr marL="1280160" indent="0">
              <a:buNone/>
              <a:defRPr sz="400"/>
            </a:lvl8pPr>
            <a:lvl9pPr marL="1463040" indent="0">
              <a:buNone/>
              <a:defRPr sz="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82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" y="438152"/>
            <a:ext cx="315468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" y="2190750"/>
            <a:ext cx="315468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" y="7627622"/>
            <a:ext cx="8229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" y="7627622"/>
            <a:ext cx="12344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" y="7627622"/>
            <a:ext cx="8229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251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365760" rtl="0" eaLnBrk="1" latinLnBrk="0" hangingPunct="1">
        <a:lnSpc>
          <a:spcPct val="90000"/>
        </a:lnSpc>
        <a:spcBef>
          <a:spcPct val="0"/>
        </a:spcBef>
        <a:buNone/>
        <a:defRPr sz="17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36576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12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64008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4pPr>
      <a:lvl5pPr marL="82296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5pPr>
      <a:lvl6pPr marL="100584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6pPr>
      <a:lvl7pPr marL="118872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7pPr>
      <a:lvl8pPr marL="137160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8pPr>
      <a:lvl9pPr marL="155448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1pPr>
      <a:lvl2pPr marL="18288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3pPr>
      <a:lvl4pPr marL="54864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4pPr>
      <a:lvl5pPr marL="73152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6pPr>
      <a:lvl7pPr marL="109728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7pPr>
      <a:lvl8pPr marL="128016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8pPr>
      <a:lvl9pPr marL="146304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32517" y="1301460"/>
            <a:ext cx="3223538" cy="1400383"/>
          </a:xfrm>
          <a:prstGeom prst="rect">
            <a:avLst/>
          </a:prstGeom>
          <a:noFill/>
          <a:ln w="19050">
            <a:solidFill>
              <a:srgbClr val="FEC03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Franklin Gothic Demi" panose="020B0703020102020204" pitchFamily="34" charset="0"/>
              </a:rPr>
              <a:t>What is Active Iowa?</a:t>
            </a:r>
          </a:p>
          <a:p>
            <a:pPr algn="ctr"/>
            <a:r>
              <a:rPr lang="en-US" sz="1400" dirty="0">
                <a:latin typeface="Franklin Gothic Book" panose="020B0503020102020204" pitchFamily="34" charset="0"/>
              </a:rPr>
              <a:t>Active Iowa is a community-based program that aims to increase physical activity in adults. We organize </a:t>
            </a:r>
            <a:r>
              <a:rPr lang="en-US" sz="1400" b="1" dirty="0">
                <a:latin typeface="Franklin Gothic Book" panose="020B0503020102020204" pitchFamily="34" charset="0"/>
              </a:rPr>
              <a:t>FREE</a:t>
            </a:r>
            <a:r>
              <a:rPr lang="en-US" sz="1400" dirty="0">
                <a:latin typeface="Franklin Gothic Book" panose="020B0503020102020204" pitchFamily="34" charset="0"/>
              </a:rPr>
              <a:t> physical activities for all community members.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0716" y="2772468"/>
            <a:ext cx="3242023" cy="1377300"/>
          </a:xfrm>
          <a:prstGeom prst="rect">
            <a:avLst/>
          </a:prstGeom>
          <a:noFill/>
          <a:ln w="19050">
            <a:solidFill>
              <a:srgbClr val="9E1F6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1">
                    <a:lumMod val="50000"/>
                  </a:schemeClr>
                </a:solidFill>
                <a:latin typeface="Franklin Gothic Demi" panose="020B0703020102020204" pitchFamily="34" charset="0"/>
              </a:rPr>
              <a:t>What are Active Iowa Ambassadors?</a:t>
            </a:r>
          </a:p>
          <a:p>
            <a:pPr algn="ctr"/>
            <a:r>
              <a:rPr lang="en-US" sz="1400" dirty="0">
                <a:latin typeface="Franklin Gothic Book" panose="020B0503020102020204" pitchFamily="34" charset="0"/>
              </a:rPr>
              <a:t>AIAs are members of the community that volunteer to promote Active Iowa activities and help to motivate their family and friends to participate in our </a:t>
            </a:r>
            <a:r>
              <a:rPr lang="en-US" sz="1400" b="1" dirty="0">
                <a:latin typeface="Franklin Gothic Book" panose="020B0503020102020204" pitchFamily="34" charset="0"/>
              </a:rPr>
              <a:t>FREE</a:t>
            </a:r>
            <a:r>
              <a:rPr lang="en-US" sz="1400" dirty="0">
                <a:latin typeface="Franklin Gothic Book" panose="020B0503020102020204" pitchFamily="34" charset="0"/>
              </a:rPr>
              <a:t> group activities.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06523" y="514748"/>
            <a:ext cx="2200430" cy="6370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3031" tIns="21515" rIns="43031" bIns="215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0000"/>
              </a:lnSpc>
              <a:spcAft>
                <a:spcPts val="282"/>
              </a:spcAft>
            </a:pPr>
            <a:r>
              <a:rPr lang="en-US" sz="1800" dirty="0">
                <a:solidFill>
                  <a:srgbClr val="9E1F64"/>
                </a:solidFill>
                <a:latin typeface="Franklin Gothic Demi" panose="020B07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Want to become an AIA for Active Iowa?</a:t>
            </a:r>
            <a:endParaRPr lang="en-US" sz="1800" dirty="0">
              <a:solidFill>
                <a:srgbClr val="9E1F64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3386" y="6148553"/>
            <a:ext cx="3252427" cy="1615827"/>
          </a:xfrm>
          <a:prstGeom prst="rect">
            <a:avLst/>
          </a:prstGeom>
          <a:noFill/>
          <a:ln w="19050">
            <a:solidFill>
              <a:srgbClr val="6D8E3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Franklin Gothic Demi" panose="020B0703020102020204" pitchFamily="34" charset="0"/>
              </a:rPr>
              <a:t>What does it take to be an AIA?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>
                <a:latin typeface="Franklin Gothic Book" panose="020B0503020102020204" pitchFamily="34" charset="0"/>
              </a:rPr>
              <a:t> Be outgoing and energetic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>
                <a:latin typeface="Franklin Gothic Book" panose="020B0503020102020204" pitchFamily="34" charset="0"/>
              </a:rPr>
              <a:t> Have strong connections within our and surrounding communities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>
                <a:latin typeface="Franklin Gothic Book" panose="020B0503020102020204" pitchFamily="34" charset="0"/>
              </a:rPr>
              <a:t> Be willing to share on social media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>
                <a:latin typeface="Franklin Gothic Book" panose="020B0503020102020204" pitchFamily="34" charset="0"/>
              </a:rPr>
              <a:t> Interest in our goal to improve the health and well-being of local residents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220717" y="344769"/>
            <a:ext cx="2186236" cy="144529"/>
            <a:chOff x="-1972323" y="3840091"/>
            <a:chExt cx="4751070" cy="180975"/>
          </a:xfrm>
        </p:grpSpPr>
        <p:sp>
          <p:nvSpPr>
            <p:cNvPr id="35" name="Rectangle 34"/>
            <p:cNvSpPr/>
            <p:nvPr/>
          </p:nvSpPr>
          <p:spPr>
            <a:xfrm>
              <a:off x="-1972323" y="3840091"/>
              <a:ext cx="1428750" cy="180975"/>
            </a:xfrm>
            <a:prstGeom prst="rect">
              <a:avLst/>
            </a:prstGeom>
            <a:solidFill>
              <a:srgbClr val="679FC7"/>
            </a:solidFill>
            <a:ln w="12700" cap="flat" cmpd="sng" algn="ctr">
              <a:solidFill>
                <a:srgbClr val="679FC7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-326403" y="3840091"/>
              <a:ext cx="1428750" cy="180975"/>
            </a:xfrm>
            <a:prstGeom prst="rect">
              <a:avLst/>
            </a:prstGeom>
            <a:solidFill>
              <a:srgbClr val="C94C15"/>
            </a:solidFill>
            <a:ln w="12700" cap="flat" cmpd="sng" algn="ctr">
              <a:solidFill>
                <a:srgbClr val="C94C15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349997" y="3840091"/>
              <a:ext cx="1428750" cy="180975"/>
            </a:xfrm>
            <a:prstGeom prst="rect">
              <a:avLst/>
            </a:prstGeom>
            <a:solidFill>
              <a:srgbClr val="70941D"/>
            </a:solidFill>
            <a:ln w="12700" cap="flat" cmpd="sng" algn="ctr">
              <a:solidFill>
                <a:srgbClr val="70941D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</p:grpSp>
      <p:sp>
        <p:nvSpPr>
          <p:cNvPr id="39" name="Rectangle 38"/>
          <p:cNvSpPr/>
          <p:nvPr/>
        </p:nvSpPr>
        <p:spPr>
          <a:xfrm>
            <a:off x="84083" y="228600"/>
            <a:ext cx="3489434" cy="7910565"/>
          </a:xfrm>
          <a:prstGeom prst="rect">
            <a:avLst/>
          </a:prstGeom>
          <a:noFill/>
          <a:ln w="28575">
            <a:solidFill>
              <a:srgbClr val="679F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177037" y="4188294"/>
            <a:ext cx="3295228" cy="1870897"/>
            <a:chOff x="176316" y="4458804"/>
            <a:chExt cx="3295228" cy="1870897"/>
          </a:xfrm>
        </p:grpSpPr>
        <p:pic>
          <p:nvPicPr>
            <p:cNvPr id="18" name="Picture 17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62" t="27828" r="10732" b="-515"/>
            <a:stretch/>
          </p:blipFill>
          <p:spPr>
            <a:xfrm>
              <a:off x="176316" y="5415301"/>
              <a:ext cx="1630775" cy="914400"/>
            </a:xfrm>
            <a:prstGeom prst="rect">
              <a:avLst/>
            </a:prstGeom>
          </p:spPr>
        </p:pic>
        <p:pic>
          <p:nvPicPr>
            <p:cNvPr id="16" name="Picture 15"/>
            <p:cNvPicPr preferRelativeResize="0"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0" t="5369" r="822" b="815"/>
            <a:stretch/>
          </p:blipFill>
          <p:spPr>
            <a:xfrm>
              <a:off x="202665" y="4458804"/>
              <a:ext cx="1604426" cy="914400"/>
            </a:xfrm>
            <a:prstGeom prst="rect">
              <a:avLst/>
            </a:prstGeom>
          </p:spPr>
        </p:pic>
        <p:pic>
          <p:nvPicPr>
            <p:cNvPr id="17" name="Picture 16"/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9" t="2268" b="11703"/>
            <a:stretch/>
          </p:blipFill>
          <p:spPr>
            <a:xfrm>
              <a:off x="1852815" y="5415301"/>
              <a:ext cx="1618381" cy="914400"/>
            </a:xfrm>
            <a:prstGeom prst="rect">
              <a:avLst/>
            </a:prstGeom>
          </p:spPr>
        </p:pic>
        <p:pic>
          <p:nvPicPr>
            <p:cNvPr id="19" name="Picture 18"/>
            <p:cNvPicPr preferRelativeResize="0">
              <a:picLocks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353" b="33937"/>
            <a:stretch/>
          </p:blipFill>
          <p:spPr>
            <a:xfrm>
              <a:off x="1853164" y="4458804"/>
              <a:ext cx="1618380" cy="914400"/>
            </a:xfrm>
            <a:prstGeom prst="rect">
              <a:avLst/>
            </a:prstGeom>
          </p:spPr>
        </p:pic>
      </p:grpSp>
      <p:grpSp>
        <p:nvGrpSpPr>
          <p:cNvPr id="21" name="Group 20"/>
          <p:cNvGrpSpPr/>
          <p:nvPr/>
        </p:nvGrpSpPr>
        <p:grpSpPr>
          <a:xfrm>
            <a:off x="346852" y="7870139"/>
            <a:ext cx="2186236" cy="144529"/>
            <a:chOff x="-1972323" y="3840091"/>
            <a:chExt cx="4751070" cy="180975"/>
          </a:xfrm>
        </p:grpSpPr>
        <p:sp>
          <p:nvSpPr>
            <p:cNvPr id="22" name="Rectangle 21"/>
            <p:cNvSpPr/>
            <p:nvPr/>
          </p:nvSpPr>
          <p:spPr>
            <a:xfrm>
              <a:off x="-1972323" y="3840091"/>
              <a:ext cx="1428750" cy="180975"/>
            </a:xfrm>
            <a:prstGeom prst="rect">
              <a:avLst/>
            </a:prstGeom>
            <a:solidFill>
              <a:srgbClr val="679FC7"/>
            </a:solidFill>
            <a:ln w="12700" cap="flat" cmpd="sng" algn="ctr">
              <a:solidFill>
                <a:srgbClr val="679FC7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-326403" y="3840091"/>
              <a:ext cx="1428750" cy="180975"/>
            </a:xfrm>
            <a:prstGeom prst="rect">
              <a:avLst/>
            </a:prstGeom>
            <a:solidFill>
              <a:srgbClr val="C94C15"/>
            </a:solidFill>
            <a:ln w="12700" cap="flat" cmpd="sng" algn="ctr">
              <a:solidFill>
                <a:srgbClr val="C94C15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349997" y="3840091"/>
              <a:ext cx="1428750" cy="180975"/>
            </a:xfrm>
            <a:prstGeom prst="rect">
              <a:avLst/>
            </a:prstGeom>
            <a:solidFill>
              <a:srgbClr val="70941D"/>
            </a:solidFill>
            <a:ln w="12700" cap="flat" cmpd="sng" algn="ctr">
              <a:solidFill>
                <a:srgbClr val="70941D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2647045" y="7870139"/>
            <a:ext cx="657449" cy="144529"/>
          </a:xfrm>
          <a:prstGeom prst="rect">
            <a:avLst/>
          </a:prstGeom>
          <a:solidFill>
            <a:srgbClr val="679FC7"/>
          </a:solidFill>
          <a:ln w="12700" cap="flat" cmpd="sng" algn="ctr">
            <a:solidFill>
              <a:srgbClr val="679FC7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953" y="491851"/>
            <a:ext cx="950453" cy="717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607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84083" y="115078"/>
            <a:ext cx="3489434" cy="7996427"/>
          </a:xfrm>
          <a:prstGeom prst="rect">
            <a:avLst/>
          </a:prstGeom>
          <a:noFill/>
          <a:ln w="28575">
            <a:solidFill>
              <a:srgbClr val="679F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 Box 2"/>
          <p:cNvSpPr txBox="1">
            <a:spLocks noChangeArrowheads="1"/>
          </p:cNvSpPr>
          <p:nvPr/>
        </p:nvSpPr>
        <p:spPr bwMode="auto">
          <a:xfrm>
            <a:off x="241415" y="6063901"/>
            <a:ext cx="2071831" cy="1754219"/>
          </a:xfrm>
          <a:prstGeom prst="rect">
            <a:avLst/>
          </a:prstGeom>
          <a:noFill/>
          <a:ln w="19050">
            <a:solidFill>
              <a:srgbClr val="9E1F64"/>
            </a:solidFill>
            <a:miter lim="800000"/>
            <a:headEnd/>
            <a:tailEnd/>
          </a:ln>
        </p:spPr>
        <p:txBody>
          <a:bodyPr rot="0" vert="horz" wrap="square" lIns="43031" tIns="21515" rIns="43031" bIns="21515" anchor="t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Franklin Gothic Demi" panose="020B07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Interested in becoming an AIA? Contact us!</a:t>
            </a:r>
          </a:p>
          <a:p>
            <a:pPr>
              <a:lnSpc>
                <a:spcPct val="110000"/>
              </a:lnSpc>
            </a:pPr>
            <a:r>
              <a:rPr lang="en-US" sz="1400" dirty="0">
                <a:latin typeface="Franklin Gothic Book" panose="020B05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Phone:</a:t>
            </a:r>
            <a:br>
              <a:rPr lang="en-US" sz="1400" dirty="0">
                <a:latin typeface="Franklin Gothic Book" panose="020B05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400" dirty="0">
                <a:latin typeface="Franklin Gothic Book" panose="020B05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Email: </a:t>
            </a:r>
          </a:p>
          <a:p>
            <a:pPr>
              <a:lnSpc>
                <a:spcPct val="110000"/>
              </a:lnSpc>
            </a:pPr>
            <a:r>
              <a:rPr lang="en-US" sz="1400" dirty="0">
                <a:latin typeface="Franklin Gothic Book" panose="020B05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Address: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41416" y="237315"/>
            <a:ext cx="3227621" cy="1815882"/>
          </a:xfrm>
          <a:prstGeom prst="rect">
            <a:avLst/>
          </a:prstGeom>
          <a:noFill/>
          <a:ln w="19050">
            <a:solidFill>
              <a:srgbClr val="9E1F64"/>
            </a:solidFill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Franklin Gothic Demi" panose="020B0703020102020204" pitchFamily="34" charset="0"/>
              </a:rPr>
              <a:t>What type of outreach would I do?</a:t>
            </a:r>
          </a:p>
          <a:p>
            <a:r>
              <a:rPr lang="en-US" sz="1400" dirty="0">
                <a:latin typeface="Franklin Gothic Book" panose="020B0503020102020204" pitchFamily="34" charset="0"/>
              </a:rPr>
              <a:t>Examples of promotions include:</a:t>
            </a:r>
          </a:p>
          <a:p>
            <a:pPr marL="134474" indent="-134474">
              <a:buFont typeface="Arial" panose="020B0604020202020204" pitchFamily="34" charset="0"/>
              <a:buChar char="•"/>
            </a:pPr>
            <a:r>
              <a:rPr lang="en-US" sz="1400" dirty="0">
                <a:latin typeface="Franklin Gothic Book" panose="020B0503020102020204" pitchFamily="34" charset="0"/>
              </a:rPr>
              <a:t>Create Facebook posts or announcements about upcoming activities or share our posts</a:t>
            </a:r>
          </a:p>
          <a:p>
            <a:pPr marL="134474" indent="-134474">
              <a:buFont typeface="Arial" panose="020B0604020202020204" pitchFamily="34" charset="0"/>
              <a:buChar char="•"/>
            </a:pPr>
            <a:r>
              <a:rPr lang="en-US" sz="1400" dirty="0">
                <a:latin typeface="Franklin Gothic Book" panose="020B0503020102020204" pitchFamily="34" charset="0"/>
              </a:rPr>
              <a:t>Attend PAL led activities when possible</a:t>
            </a:r>
          </a:p>
          <a:p>
            <a:pPr marL="134474" indent="-134474">
              <a:buFont typeface="Arial" panose="020B0604020202020204" pitchFamily="34" charset="0"/>
              <a:buChar char="•"/>
            </a:pPr>
            <a:r>
              <a:rPr lang="en-US" sz="1400" dirty="0">
                <a:latin typeface="Franklin Gothic Book" panose="020B0503020102020204" pitchFamily="34" charset="0"/>
              </a:rPr>
              <a:t>Discuss Active Iowa’s values and goals with other community members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41416" y="2170792"/>
            <a:ext cx="3227621" cy="1400383"/>
          </a:xfrm>
          <a:prstGeom prst="rect">
            <a:avLst/>
          </a:prstGeom>
          <a:noFill/>
          <a:ln w="19050">
            <a:solidFill>
              <a:srgbClr val="6D8E3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Franklin Gothic Demi" panose="020B0703020102020204" pitchFamily="34" charset="0"/>
              </a:rPr>
              <a:t>Will I be paid?</a:t>
            </a:r>
          </a:p>
          <a:p>
            <a:pPr algn="ctr"/>
            <a:r>
              <a:rPr lang="en-US" sz="1400" dirty="0">
                <a:latin typeface="Franklin Gothic Book" panose="020B0503020102020204" pitchFamily="34" charset="0"/>
              </a:rPr>
              <a:t>No, AIAs are volunteers in the community. Being an AIA is not a large time commitment, but it is an important role used to help communicate the programming to the community.</a:t>
            </a:r>
            <a:endParaRPr lang="en-US" sz="1400" strike="sngStrike" dirty="0">
              <a:latin typeface="Franklin Gothic Book" panose="020B0503020102020204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23975" y="7883936"/>
            <a:ext cx="2186236" cy="144529"/>
            <a:chOff x="-1972323" y="3840091"/>
            <a:chExt cx="4751070" cy="180975"/>
          </a:xfrm>
        </p:grpSpPr>
        <p:sp>
          <p:nvSpPr>
            <p:cNvPr id="17" name="Rectangle 16"/>
            <p:cNvSpPr/>
            <p:nvPr/>
          </p:nvSpPr>
          <p:spPr>
            <a:xfrm>
              <a:off x="-1972323" y="3840091"/>
              <a:ext cx="1428750" cy="180975"/>
            </a:xfrm>
            <a:prstGeom prst="rect">
              <a:avLst/>
            </a:prstGeom>
            <a:solidFill>
              <a:srgbClr val="679FC7"/>
            </a:solidFill>
            <a:ln w="12700" cap="flat" cmpd="sng" algn="ctr">
              <a:solidFill>
                <a:srgbClr val="679FC7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-326403" y="3840091"/>
              <a:ext cx="1428750" cy="180975"/>
            </a:xfrm>
            <a:prstGeom prst="rect">
              <a:avLst/>
            </a:prstGeom>
            <a:solidFill>
              <a:srgbClr val="C94C15"/>
            </a:solidFill>
            <a:ln w="12700" cap="flat" cmpd="sng" algn="ctr">
              <a:solidFill>
                <a:srgbClr val="C94C15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349997" y="3840091"/>
              <a:ext cx="1428750" cy="180975"/>
            </a:xfrm>
            <a:prstGeom prst="rect">
              <a:avLst/>
            </a:prstGeom>
            <a:solidFill>
              <a:srgbClr val="70941D"/>
            </a:solidFill>
            <a:ln w="12700" cap="flat" cmpd="sng" algn="ctr">
              <a:solidFill>
                <a:srgbClr val="70941D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53822" y="3686459"/>
            <a:ext cx="3215215" cy="2262158"/>
          </a:xfrm>
          <a:custGeom>
            <a:avLst/>
            <a:gdLst>
              <a:gd name="connsiteX0" fmla="*/ 0 w 3147228"/>
              <a:gd name="connsiteY0" fmla="*/ 2470249 h 4940498"/>
              <a:gd name="connsiteX1" fmla="*/ 786807 w 3147228"/>
              <a:gd name="connsiteY1" fmla="*/ 1 h 4940498"/>
              <a:gd name="connsiteX2" fmla="*/ 2360421 w 3147228"/>
              <a:gd name="connsiteY2" fmla="*/ 1 h 4940498"/>
              <a:gd name="connsiteX3" fmla="*/ 3147228 w 3147228"/>
              <a:gd name="connsiteY3" fmla="*/ 2470249 h 4940498"/>
              <a:gd name="connsiteX4" fmla="*/ 2360421 w 3147228"/>
              <a:gd name="connsiteY4" fmla="*/ 4940497 h 4940498"/>
              <a:gd name="connsiteX5" fmla="*/ 786807 w 3147228"/>
              <a:gd name="connsiteY5" fmla="*/ 4940497 h 4940498"/>
              <a:gd name="connsiteX6" fmla="*/ 0 w 3147228"/>
              <a:gd name="connsiteY6" fmla="*/ 2470249 h 4940498"/>
              <a:gd name="connsiteX0" fmla="*/ 0 w 3147228"/>
              <a:gd name="connsiteY0" fmla="*/ 2470248 h 4940496"/>
              <a:gd name="connsiteX1" fmla="*/ 53278 w 3147228"/>
              <a:gd name="connsiteY1" fmla="*/ 20097 h 4940496"/>
              <a:gd name="connsiteX2" fmla="*/ 2360421 w 3147228"/>
              <a:gd name="connsiteY2" fmla="*/ 0 h 4940496"/>
              <a:gd name="connsiteX3" fmla="*/ 3147228 w 3147228"/>
              <a:gd name="connsiteY3" fmla="*/ 2470248 h 4940496"/>
              <a:gd name="connsiteX4" fmla="*/ 2360421 w 3147228"/>
              <a:gd name="connsiteY4" fmla="*/ 4940496 h 4940496"/>
              <a:gd name="connsiteX5" fmla="*/ 786807 w 3147228"/>
              <a:gd name="connsiteY5" fmla="*/ 4940496 h 4940496"/>
              <a:gd name="connsiteX6" fmla="*/ 0 w 3147228"/>
              <a:gd name="connsiteY6" fmla="*/ 2470248 h 4940496"/>
              <a:gd name="connsiteX0" fmla="*/ 0 w 3147228"/>
              <a:gd name="connsiteY0" fmla="*/ 2470248 h 4940496"/>
              <a:gd name="connsiteX1" fmla="*/ 33181 w 3147228"/>
              <a:gd name="connsiteY1" fmla="*/ 0 h 4940496"/>
              <a:gd name="connsiteX2" fmla="*/ 2360421 w 3147228"/>
              <a:gd name="connsiteY2" fmla="*/ 0 h 4940496"/>
              <a:gd name="connsiteX3" fmla="*/ 3147228 w 3147228"/>
              <a:gd name="connsiteY3" fmla="*/ 2470248 h 4940496"/>
              <a:gd name="connsiteX4" fmla="*/ 2360421 w 3147228"/>
              <a:gd name="connsiteY4" fmla="*/ 4940496 h 4940496"/>
              <a:gd name="connsiteX5" fmla="*/ 786807 w 3147228"/>
              <a:gd name="connsiteY5" fmla="*/ 4940496 h 4940496"/>
              <a:gd name="connsiteX6" fmla="*/ 0 w 3147228"/>
              <a:gd name="connsiteY6" fmla="*/ 2470248 h 4940496"/>
              <a:gd name="connsiteX0" fmla="*/ 0 w 3204483"/>
              <a:gd name="connsiteY0" fmla="*/ 2470248 h 4940496"/>
              <a:gd name="connsiteX1" fmla="*/ 33181 w 3204483"/>
              <a:gd name="connsiteY1" fmla="*/ 0 h 4940496"/>
              <a:gd name="connsiteX2" fmla="*/ 3204483 w 3204483"/>
              <a:gd name="connsiteY2" fmla="*/ 10049 h 4940496"/>
              <a:gd name="connsiteX3" fmla="*/ 3147228 w 3204483"/>
              <a:gd name="connsiteY3" fmla="*/ 2470248 h 4940496"/>
              <a:gd name="connsiteX4" fmla="*/ 2360421 w 3204483"/>
              <a:gd name="connsiteY4" fmla="*/ 4940496 h 4940496"/>
              <a:gd name="connsiteX5" fmla="*/ 786807 w 3204483"/>
              <a:gd name="connsiteY5" fmla="*/ 4940496 h 4940496"/>
              <a:gd name="connsiteX6" fmla="*/ 0 w 3204483"/>
              <a:gd name="connsiteY6" fmla="*/ 2470248 h 4940496"/>
              <a:gd name="connsiteX0" fmla="*/ 0 w 3204483"/>
              <a:gd name="connsiteY0" fmla="*/ 2470248 h 4940496"/>
              <a:gd name="connsiteX1" fmla="*/ 33181 w 3204483"/>
              <a:gd name="connsiteY1" fmla="*/ 0 h 4940496"/>
              <a:gd name="connsiteX2" fmla="*/ 3204483 w 3204483"/>
              <a:gd name="connsiteY2" fmla="*/ 10049 h 4940496"/>
              <a:gd name="connsiteX3" fmla="*/ 3147228 w 3204483"/>
              <a:gd name="connsiteY3" fmla="*/ 2470248 h 4940496"/>
              <a:gd name="connsiteX4" fmla="*/ 2360421 w 3204483"/>
              <a:gd name="connsiteY4" fmla="*/ 4940496 h 4940496"/>
              <a:gd name="connsiteX5" fmla="*/ 2223721 w 3204483"/>
              <a:gd name="connsiteY5" fmla="*/ 2488698 h 4940496"/>
              <a:gd name="connsiteX6" fmla="*/ 0 w 3204483"/>
              <a:gd name="connsiteY6" fmla="*/ 2470248 h 4940496"/>
              <a:gd name="connsiteX0" fmla="*/ 0 w 3204483"/>
              <a:gd name="connsiteY0" fmla="*/ 2470248 h 2488698"/>
              <a:gd name="connsiteX1" fmla="*/ 33181 w 3204483"/>
              <a:gd name="connsiteY1" fmla="*/ 0 h 2488698"/>
              <a:gd name="connsiteX2" fmla="*/ 3204483 w 3204483"/>
              <a:gd name="connsiteY2" fmla="*/ 10049 h 2488698"/>
              <a:gd name="connsiteX3" fmla="*/ 3147228 w 3204483"/>
              <a:gd name="connsiteY3" fmla="*/ 2470248 h 2488698"/>
              <a:gd name="connsiteX4" fmla="*/ 2189599 w 3204483"/>
              <a:gd name="connsiteY4" fmla="*/ 1714976 h 2488698"/>
              <a:gd name="connsiteX5" fmla="*/ 2223721 w 3204483"/>
              <a:gd name="connsiteY5" fmla="*/ 2488698 h 2488698"/>
              <a:gd name="connsiteX6" fmla="*/ 0 w 3204483"/>
              <a:gd name="connsiteY6" fmla="*/ 2470248 h 2488698"/>
              <a:gd name="connsiteX0" fmla="*/ 0 w 3237663"/>
              <a:gd name="connsiteY0" fmla="*/ 2470248 h 2488698"/>
              <a:gd name="connsiteX1" fmla="*/ 33181 w 3237663"/>
              <a:gd name="connsiteY1" fmla="*/ 0 h 2488698"/>
              <a:gd name="connsiteX2" fmla="*/ 3204483 w 3237663"/>
              <a:gd name="connsiteY2" fmla="*/ 10049 h 2488698"/>
              <a:gd name="connsiteX3" fmla="*/ 3237663 w 3237663"/>
              <a:gd name="connsiteY3" fmla="*/ 1736718 h 2488698"/>
              <a:gd name="connsiteX4" fmla="*/ 2189599 w 3237663"/>
              <a:gd name="connsiteY4" fmla="*/ 1714976 h 2488698"/>
              <a:gd name="connsiteX5" fmla="*/ 2223721 w 3237663"/>
              <a:gd name="connsiteY5" fmla="*/ 2488698 h 2488698"/>
              <a:gd name="connsiteX6" fmla="*/ 0 w 3237663"/>
              <a:gd name="connsiteY6" fmla="*/ 2470248 h 2488698"/>
              <a:gd name="connsiteX0" fmla="*/ 0 w 3237663"/>
              <a:gd name="connsiteY0" fmla="*/ 2470248 h 2488698"/>
              <a:gd name="connsiteX1" fmla="*/ 33181 w 3237663"/>
              <a:gd name="connsiteY1" fmla="*/ 0 h 2488698"/>
              <a:gd name="connsiteX2" fmla="*/ 3185071 w 3237663"/>
              <a:gd name="connsiteY2" fmla="*/ 45360 h 2488698"/>
              <a:gd name="connsiteX3" fmla="*/ 3237663 w 3237663"/>
              <a:gd name="connsiteY3" fmla="*/ 1736718 h 2488698"/>
              <a:gd name="connsiteX4" fmla="*/ 2189599 w 3237663"/>
              <a:gd name="connsiteY4" fmla="*/ 1714976 h 2488698"/>
              <a:gd name="connsiteX5" fmla="*/ 2223721 w 3237663"/>
              <a:gd name="connsiteY5" fmla="*/ 2488698 h 2488698"/>
              <a:gd name="connsiteX6" fmla="*/ 0 w 3237663"/>
              <a:gd name="connsiteY6" fmla="*/ 2470248 h 2488698"/>
              <a:gd name="connsiteX0" fmla="*/ 0 w 3237663"/>
              <a:gd name="connsiteY0" fmla="*/ 2470248 h 2488698"/>
              <a:gd name="connsiteX1" fmla="*/ 33181 w 3237663"/>
              <a:gd name="connsiteY1" fmla="*/ 0 h 2488698"/>
              <a:gd name="connsiteX2" fmla="*/ 3185071 w 3237663"/>
              <a:gd name="connsiteY2" fmla="*/ 45360 h 2488698"/>
              <a:gd name="connsiteX3" fmla="*/ 3237663 w 3237663"/>
              <a:gd name="connsiteY3" fmla="*/ 1736718 h 2488698"/>
              <a:gd name="connsiteX4" fmla="*/ 2209695 w 3237663"/>
              <a:gd name="connsiteY4" fmla="*/ 1754853 h 2488698"/>
              <a:gd name="connsiteX5" fmla="*/ 2223721 w 3237663"/>
              <a:gd name="connsiteY5" fmla="*/ 2488698 h 2488698"/>
              <a:gd name="connsiteX6" fmla="*/ 0 w 3237663"/>
              <a:gd name="connsiteY6" fmla="*/ 2470248 h 2488698"/>
              <a:gd name="connsiteX0" fmla="*/ 0 w 3237663"/>
              <a:gd name="connsiteY0" fmla="*/ 2470248 h 2488698"/>
              <a:gd name="connsiteX1" fmla="*/ 33181 w 3237663"/>
              <a:gd name="connsiteY1" fmla="*/ 0 h 2488698"/>
              <a:gd name="connsiteX2" fmla="*/ 3185071 w 3237663"/>
              <a:gd name="connsiteY2" fmla="*/ 45360 h 2488698"/>
              <a:gd name="connsiteX3" fmla="*/ 3237663 w 3237663"/>
              <a:gd name="connsiteY3" fmla="*/ 1756657 h 2488698"/>
              <a:gd name="connsiteX4" fmla="*/ 2209695 w 3237663"/>
              <a:gd name="connsiteY4" fmla="*/ 1754853 h 2488698"/>
              <a:gd name="connsiteX5" fmla="*/ 2223721 w 3237663"/>
              <a:gd name="connsiteY5" fmla="*/ 2488698 h 2488698"/>
              <a:gd name="connsiteX6" fmla="*/ 0 w 3237663"/>
              <a:gd name="connsiteY6" fmla="*/ 2470248 h 2488698"/>
              <a:gd name="connsiteX0" fmla="*/ 0 w 3237663"/>
              <a:gd name="connsiteY0" fmla="*/ 2470248 h 2488698"/>
              <a:gd name="connsiteX1" fmla="*/ 33181 w 3237663"/>
              <a:gd name="connsiteY1" fmla="*/ 0 h 2488698"/>
              <a:gd name="connsiteX2" fmla="*/ 3225264 w 3237663"/>
              <a:gd name="connsiteY2" fmla="*/ 5483 h 2488698"/>
              <a:gd name="connsiteX3" fmla="*/ 3237663 w 3237663"/>
              <a:gd name="connsiteY3" fmla="*/ 1756657 h 2488698"/>
              <a:gd name="connsiteX4" fmla="*/ 2209695 w 3237663"/>
              <a:gd name="connsiteY4" fmla="*/ 1754853 h 2488698"/>
              <a:gd name="connsiteX5" fmla="*/ 2223721 w 3237663"/>
              <a:gd name="connsiteY5" fmla="*/ 2488698 h 2488698"/>
              <a:gd name="connsiteX6" fmla="*/ 0 w 3237663"/>
              <a:gd name="connsiteY6" fmla="*/ 2470248 h 2488698"/>
              <a:gd name="connsiteX0" fmla="*/ 0 w 3237663"/>
              <a:gd name="connsiteY0" fmla="*/ 2470248 h 2488698"/>
              <a:gd name="connsiteX1" fmla="*/ 33181 w 3237663"/>
              <a:gd name="connsiteY1" fmla="*/ 0 h 2488698"/>
              <a:gd name="connsiteX2" fmla="*/ 3225264 w 3237663"/>
              <a:gd name="connsiteY2" fmla="*/ 5483 h 2488698"/>
              <a:gd name="connsiteX3" fmla="*/ 3237663 w 3237663"/>
              <a:gd name="connsiteY3" fmla="*/ 1756657 h 2488698"/>
              <a:gd name="connsiteX4" fmla="*/ 2209695 w 3237663"/>
              <a:gd name="connsiteY4" fmla="*/ 1754853 h 2488698"/>
              <a:gd name="connsiteX5" fmla="*/ 2223721 w 3237663"/>
              <a:gd name="connsiteY5" fmla="*/ 2488698 h 2488698"/>
              <a:gd name="connsiteX6" fmla="*/ 0 w 3237663"/>
              <a:gd name="connsiteY6" fmla="*/ 2470248 h 2488698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756657 h 2490187"/>
              <a:gd name="connsiteX4" fmla="*/ 2179550 w 3207518"/>
              <a:gd name="connsiteY4" fmla="*/ 1754853 h 2490187"/>
              <a:gd name="connsiteX5" fmla="*/ 2193576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756657 h 2490187"/>
              <a:gd name="connsiteX4" fmla="*/ 2028825 w 3207518"/>
              <a:gd name="connsiteY4" fmla="*/ 1744884 h 2490187"/>
              <a:gd name="connsiteX5" fmla="*/ 2193576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756657 h 2490187"/>
              <a:gd name="connsiteX4" fmla="*/ 2028825 w 3207518"/>
              <a:gd name="connsiteY4" fmla="*/ 1744884 h 2490187"/>
              <a:gd name="connsiteX5" fmla="*/ 204285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646993 h 2490187"/>
              <a:gd name="connsiteX4" fmla="*/ 2028825 w 3207518"/>
              <a:gd name="connsiteY4" fmla="*/ 1744884 h 2490187"/>
              <a:gd name="connsiteX5" fmla="*/ 204285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646993 h 2490187"/>
              <a:gd name="connsiteX4" fmla="*/ 2048922 w 3207518"/>
              <a:gd name="connsiteY4" fmla="*/ 1665129 h 2490187"/>
              <a:gd name="connsiteX5" fmla="*/ 204285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646993 h 2490187"/>
              <a:gd name="connsiteX4" fmla="*/ 2038874 w 3207518"/>
              <a:gd name="connsiteY4" fmla="*/ 1645189 h 2490187"/>
              <a:gd name="connsiteX5" fmla="*/ 204285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646993 h 2490187"/>
              <a:gd name="connsiteX4" fmla="*/ 2038874 w 3207518"/>
              <a:gd name="connsiteY4" fmla="*/ 1645189 h 2490187"/>
              <a:gd name="connsiteX5" fmla="*/ 210314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716779 h 2490187"/>
              <a:gd name="connsiteX4" fmla="*/ 2038874 w 3207518"/>
              <a:gd name="connsiteY4" fmla="*/ 1645189 h 2490187"/>
              <a:gd name="connsiteX5" fmla="*/ 210314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716779 h 2490187"/>
              <a:gd name="connsiteX4" fmla="*/ 2119261 w 3207518"/>
              <a:gd name="connsiteY4" fmla="*/ 1714977 h 2490187"/>
              <a:gd name="connsiteX5" fmla="*/ 210314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716779 h 2490187"/>
              <a:gd name="connsiteX4" fmla="*/ 2099165 w 3207518"/>
              <a:gd name="connsiteY4" fmla="*/ 1714978 h 2490187"/>
              <a:gd name="connsiteX5" fmla="*/ 210314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716779 h 2490187"/>
              <a:gd name="connsiteX4" fmla="*/ 2089117 w 3207518"/>
              <a:gd name="connsiteY4" fmla="*/ 1067589 h 2490187"/>
              <a:gd name="connsiteX5" fmla="*/ 210314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069390 h 2490187"/>
              <a:gd name="connsiteX4" fmla="*/ 2089117 w 3207518"/>
              <a:gd name="connsiteY4" fmla="*/ 1067589 h 2490187"/>
              <a:gd name="connsiteX5" fmla="*/ 210314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069390 h 2490187"/>
              <a:gd name="connsiteX4" fmla="*/ 2099165 w 3207518"/>
              <a:gd name="connsiteY4" fmla="*/ 1060061 h 2490187"/>
              <a:gd name="connsiteX5" fmla="*/ 210314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054335 h 2490187"/>
              <a:gd name="connsiteX4" fmla="*/ 2099165 w 3207518"/>
              <a:gd name="connsiteY4" fmla="*/ 1060061 h 2490187"/>
              <a:gd name="connsiteX5" fmla="*/ 210314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054335 h 2490187"/>
              <a:gd name="connsiteX4" fmla="*/ 2003915 w 3207518"/>
              <a:gd name="connsiteY4" fmla="*/ 1052431 h 2490187"/>
              <a:gd name="connsiteX5" fmla="*/ 210314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054335 h 2490187"/>
              <a:gd name="connsiteX4" fmla="*/ 2003915 w 3207518"/>
              <a:gd name="connsiteY4" fmla="*/ 1052431 h 2490187"/>
              <a:gd name="connsiteX5" fmla="*/ 202694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6328"/>
              <a:gd name="connsiteX1" fmla="*/ 3036 w 3207518"/>
              <a:gd name="connsiteY1" fmla="*/ 0 h 2496328"/>
              <a:gd name="connsiteX2" fmla="*/ 3195119 w 3207518"/>
              <a:gd name="connsiteY2" fmla="*/ 5483 h 2496328"/>
              <a:gd name="connsiteX3" fmla="*/ 3207518 w 3207518"/>
              <a:gd name="connsiteY3" fmla="*/ 1054335 h 2496328"/>
              <a:gd name="connsiteX4" fmla="*/ 2003915 w 3207518"/>
              <a:gd name="connsiteY4" fmla="*/ 1052431 h 2496328"/>
              <a:gd name="connsiteX5" fmla="*/ 2026941 w 3207518"/>
              <a:gd name="connsiteY5" fmla="*/ 2496328 h 2496328"/>
              <a:gd name="connsiteX6" fmla="*/ 0 w 3207518"/>
              <a:gd name="connsiteY6" fmla="*/ 2490187 h 2496328"/>
              <a:gd name="connsiteX0" fmla="*/ 0 w 3207518"/>
              <a:gd name="connsiteY0" fmla="*/ 2490187 h 2496328"/>
              <a:gd name="connsiteX1" fmla="*/ 3036 w 3207518"/>
              <a:gd name="connsiteY1" fmla="*/ 0 h 2496328"/>
              <a:gd name="connsiteX2" fmla="*/ 3195119 w 3207518"/>
              <a:gd name="connsiteY2" fmla="*/ 5483 h 2496328"/>
              <a:gd name="connsiteX3" fmla="*/ 3207518 w 3207518"/>
              <a:gd name="connsiteY3" fmla="*/ 1054335 h 2496328"/>
              <a:gd name="connsiteX4" fmla="*/ 2003915 w 3207518"/>
              <a:gd name="connsiteY4" fmla="*/ 1052431 h 2496328"/>
              <a:gd name="connsiteX5" fmla="*/ 1998366 w 3207518"/>
              <a:gd name="connsiteY5" fmla="*/ 2496328 h 2496328"/>
              <a:gd name="connsiteX6" fmla="*/ 0 w 3207518"/>
              <a:gd name="connsiteY6" fmla="*/ 2490187 h 2496328"/>
              <a:gd name="connsiteX0" fmla="*/ 0 w 3207518"/>
              <a:gd name="connsiteY0" fmla="*/ 2490187 h 2496328"/>
              <a:gd name="connsiteX1" fmla="*/ 3036 w 3207518"/>
              <a:gd name="connsiteY1" fmla="*/ 0 h 2496328"/>
              <a:gd name="connsiteX2" fmla="*/ 3195119 w 3207518"/>
              <a:gd name="connsiteY2" fmla="*/ 5483 h 2496328"/>
              <a:gd name="connsiteX3" fmla="*/ 3207518 w 3207518"/>
              <a:gd name="connsiteY3" fmla="*/ 1054335 h 2496328"/>
              <a:gd name="connsiteX4" fmla="*/ 2003915 w 3207518"/>
              <a:gd name="connsiteY4" fmla="*/ 1052431 h 2496328"/>
              <a:gd name="connsiteX5" fmla="*/ 2064626 w 3207518"/>
              <a:gd name="connsiteY5" fmla="*/ 2496328 h 2496328"/>
              <a:gd name="connsiteX6" fmla="*/ 0 w 3207518"/>
              <a:gd name="connsiteY6" fmla="*/ 2490187 h 2496328"/>
              <a:gd name="connsiteX0" fmla="*/ 0 w 3207518"/>
              <a:gd name="connsiteY0" fmla="*/ 2490187 h 2496328"/>
              <a:gd name="connsiteX1" fmla="*/ 3036 w 3207518"/>
              <a:gd name="connsiteY1" fmla="*/ 0 h 2496328"/>
              <a:gd name="connsiteX2" fmla="*/ 3195119 w 3207518"/>
              <a:gd name="connsiteY2" fmla="*/ 5483 h 2496328"/>
              <a:gd name="connsiteX3" fmla="*/ 3207518 w 3207518"/>
              <a:gd name="connsiteY3" fmla="*/ 1054335 h 2496328"/>
              <a:gd name="connsiteX4" fmla="*/ 2060710 w 3207518"/>
              <a:gd name="connsiteY4" fmla="*/ 1060062 h 2496328"/>
              <a:gd name="connsiteX5" fmla="*/ 2064626 w 3207518"/>
              <a:gd name="connsiteY5" fmla="*/ 2496328 h 2496328"/>
              <a:gd name="connsiteX6" fmla="*/ 0 w 3207518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184050 h 2496328"/>
              <a:gd name="connsiteX4" fmla="*/ 2060710 w 3198052"/>
              <a:gd name="connsiteY4" fmla="*/ 1060062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184050 h 2496328"/>
              <a:gd name="connsiteX4" fmla="*/ 2079642 w 3198052"/>
              <a:gd name="connsiteY4" fmla="*/ 1182147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290893 h 2496328"/>
              <a:gd name="connsiteX4" fmla="*/ 2079642 w 3198052"/>
              <a:gd name="connsiteY4" fmla="*/ 1182147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290893 h 2496328"/>
              <a:gd name="connsiteX4" fmla="*/ 2079642 w 3198052"/>
              <a:gd name="connsiteY4" fmla="*/ 1288990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290893 h 2496328"/>
              <a:gd name="connsiteX4" fmla="*/ 2060710 w 3198052"/>
              <a:gd name="connsiteY4" fmla="*/ 1297209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290893 h 2496328"/>
              <a:gd name="connsiteX4" fmla="*/ 2071155 w 3198052"/>
              <a:gd name="connsiteY4" fmla="*/ 1216021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218726 h 2496328"/>
              <a:gd name="connsiteX4" fmla="*/ 2071155 w 3198052"/>
              <a:gd name="connsiteY4" fmla="*/ 1216021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218726 h 2496328"/>
              <a:gd name="connsiteX4" fmla="*/ 2071155 w 3198052"/>
              <a:gd name="connsiteY4" fmla="*/ 1216021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218726 h 2496328"/>
              <a:gd name="connsiteX4" fmla="*/ 2071155 w 3198052"/>
              <a:gd name="connsiteY4" fmla="*/ 1216021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218726 h 2496328"/>
              <a:gd name="connsiteX4" fmla="*/ 2050266 w 3198052"/>
              <a:gd name="connsiteY4" fmla="*/ 1216021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218726 h 2496328"/>
              <a:gd name="connsiteX4" fmla="*/ 2050266 w 3198052"/>
              <a:gd name="connsiteY4" fmla="*/ 1216021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218726 h 2496328"/>
              <a:gd name="connsiteX4" fmla="*/ 2071155 w 3198052"/>
              <a:gd name="connsiteY4" fmla="*/ 1216021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5189"/>
              <a:gd name="connsiteY0" fmla="*/ 2490187 h 2496328"/>
              <a:gd name="connsiteX1" fmla="*/ 3036 w 3195189"/>
              <a:gd name="connsiteY1" fmla="*/ 0 h 2496328"/>
              <a:gd name="connsiteX2" fmla="*/ 3195119 w 3195189"/>
              <a:gd name="connsiteY2" fmla="*/ 5483 h 2496328"/>
              <a:gd name="connsiteX3" fmla="*/ 3187606 w 3195189"/>
              <a:gd name="connsiteY3" fmla="*/ 1218726 h 2496328"/>
              <a:gd name="connsiteX4" fmla="*/ 2071155 w 3195189"/>
              <a:gd name="connsiteY4" fmla="*/ 1216021 h 2496328"/>
              <a:gd name="connsiteX5" fmla="*/ 2064626 w 3195189"/>
              <a:gd name="connsiteY5" fmla="*/ 2496328 h 2496328"/>
              <a:gd name="connsiteX6" fmla="*/ 0 w 3195189"/>
              <a:gd name="connsiteY6" fmla="*/ 2490187 h 2496328"/>
              <a:gd name="connsiteX0" fmla="*/ 0 w 3195189"/>
              <a:gd name="connsiteY0" fmla="*/ 2490187 h 2496328"/>
              <a:gd name="connsiteX1" fmla="*/ 3036 w 3195189"/>
              <a:gd name="connsiteY1" fmla="*/ 0 h 2496328"/>
              <a:gd name="connsiteX2" fmla="*/ 3195119 w 3195189"/>
              <a:gd name="connsiteY2" fmla="*/ 5483 h 2496328"/>
              <a:gd name="connsiteX3" fmla="*/ 3187606 w 3195189"/>
              <a:gd name="connsiteY3" fmla="*/ 1218726 h 2496328"/>
              <a:gd name="connsiteX4" fmla="*/ 2071155 w 3195189"/>
              <a:gd name="connsiteY4" fmla="*/ 1216021 h 2496328"/>
              <a:gd name="connsiteX5" fmla="*/ 2064626 w 3195189"/>
              <a:gd name="connsiteY5" fmla="*/ 2496328 h 2496328"/>
              <a:gd name="connsiteX6" fmla="*/ 0 w 3195189"/>
              <a:gd name="connsiteY6" fmla="*/ 2490187 h 2496328"/>
              <a:gd name="connsiteX0" fmla="*/ 0 w 3195189"/>
              <a:gd name="connsiteY0" fmla="*/ 2490187 h 2496328"/>
              <a:gd name="connsiteX1" fmla="*/ 3036 w 3195189"/>
              <a:gd name="connsiteY1" fmla="*/ 0 h 2496328"/>
              <a:gd name="connsiteX2" fmla="*/ 3195119 w 3195189"/>
              <a:gd name="connsiteY2" fmla="*/ 5483 h 2496328"/>
              <a:gd name="connsiteX3" fmla="*/ 3187606 w 3195189"/>
              <a:gd name="connsiteY3" fmla="*/ 1218726 h 2496328"/>
              <a:gd name="connsiteX4" fmla="*/ 2071155 w 3195189"/>
              <a:gd name="connsiteY4" fmla="*/ 1216021 h 2496328"/>
              <a:gd name="connsiteX5" fmla="*/ 2064626 w 3195189"/>
              <a:gd name="connsiteY5" fmla="*/ 2496328 h 2496328"/>
              <a:gd name="connsiteX6" fmla="*/ 0 w 3195189"/>
              <a:gd name="connsiteY6" fmla="*/ 2490187 h 2496328"/>
              <a:gd name="connsiteX0" fmla="*/ 0 w 3195189"/>
              <a:gd name="connsiteY0" fmla="*/ 2490187 h 2496328"/>
              <a:gd name="connsiteX1" fmla="*/ 3036 w 3195189"/>
              <a:gd name="connsiteY1" fmla="*/ 0 h 2496328"/>
              <a:gd name="connsiteX2" fmla="*/ 3195119 w 3195189"/>
              <a:gd name="connsiteY2" fmla="*/ 5483 h 2496328"/>
              <a:gd name="connsiteX3" fmla="*/ 3187606 w 3195189"/>
              <a:gd name="connsiteY3" fmla="*/ 1218726 h 2496328"/>
              <a:gd name="connsiteX4" fmla="*/ 2060710 w 3195189"/>
              <a:gd name="connsiteY4" fmla="*/ 1216021 h 2496328"/>
              <a:gd name="connsiteX5" fmla="*/ 2064626 w 3195189"/>
              <a:gd name="connsiteY5" fmla="*/ 2496328 h 2496328"/>
              <a:gd name="connsiteX6" fmla="*/ 0 w 3195189"/>
              <a:gd name="connsiteY6" fmla="*/ 2490187 h 2496328"/>
              <a:gd name="connsiteX0" fmla="*/ 0 w 3195189"/>
              <a:gd name="connsiteY0" fmla="*/ 2490187 h 2496328"/>
              <a:gd name="connsiteX1" fmla="*/ 3036 w 3195189"/>
              <a:gd name="connsiteY1" fmla="*/ 0 h 2496328"/>
              <a:gd name="connsiteX2" fmla="*/ 3195119 w 3195189"/>
              <a:gd name="connsiteY2" fmla="*/ 5483 h 2496328"/>
              <a:gd name="connsiteX3" fmla="*/ 3187606 w 3195189"/>
              <a:gd name="connsiteY3" fmla="*/ 1218726 h 2496328"/>
              <a:gd name="connsiteX4" fmla="*/ 2060710 w 3195189"/>
              <a:gd name="connsiteY4" fmla="*/ 1216021 h 2496328"/>
              <a:gd name="connsiteX5" fmla="*/ 2064626 w 3195189"/>
              <a:gd name="connsiteY5" fmla="*/ 2496328 h 2496328"/>
              <a:gd name="connsiteX6" fmla="*/ 0 w 3195189"/>
              <a:gd name="connsiteY6" fmla="*/ 2490187 h 249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95189" h="2496328">
                <a:moveTo>
                  <a:pt x="0" y="2490187"/>
                </a:moveTo>
                <a:lnTo>
                  <a:pt x="3036" y="0"/>
                </a:lnTo>
                <a:lnTo>
                  <a:pt x="3195119" y="5483"/>
                </a:lnTo>
                <a:cubicBezTo>
                  <a:pt x="3196097" y="398339"/>
                  <a:pt x="3186628" y="825870"/>
                  <a:pt x="3187606" y="1218726"/>
                </a:cubicBezTo>
                <a:lnTo>
                  <a:pt x="2060710" y="1216021"/>
                </a:lnTo>
                <a:cubicBezTo>
                  <a:pt x="2058686" y="1490544"/>
                  <a:pt x="2066650" y="2221805"/>
                  <a:pt x="2064626" y="2496328"/>
                </a:cubicBezTo>
                <a:lnTo>
                  <a:pt x="0" y="2490187"/>
                </a:lnTo>
                <a:close/>
              </a:path>
            </a:pathLst>
          </a:custGeom>
          <a:noFill/>
          <a:ln w="19050">
            <a:solidFill>
              <a:srgbClr val="FEC03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What is in it for me?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1400" b="1" dirty="0">
                <a:latin typeface="Franklin Gothic Book" panose="020B0503020102020204" pitchFamily="34" charset="0"/>
              </a:rPr>
              <a:t> FREE</a:t>
            </a:r>
            <a:r>
              <a:rPr lang="en-US" sz="1400" dirty="0">
                <a:latin typeface="Franklin Gothic Book" panose="020B0503020102020204" pitchFamily="34" charset="0"/>
              </a:rPr>
              <a:t> training &amp; support from Active Iowa staff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1400" dirty="0">
                <a:latin typeface="Franklin Gothic Book" panose="020B0503020102020204" pitchFamily="34" charset="0"/>
              </a:rPr>
              <a:t> Communication skills and more health information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1400" dirty="0">
                <a:latin typeface="Franklin Gothic Book" panose="020B0503020102020204" pitchFamily="34" charset="0"/>
              </a:rPr>
              <a:t> A rewarding</a:t>
            </a:r>
          </a:p>
          <a:p>
            <a:pPr lvl="0"/>
            <a:r>
              <a:rPr lang="en-US" sz="1400" dirty="0">
                <a:latin typeface="Franklin Gothic Book" panose="020B0503020102020204" pitchFamily="34" charset="0"/>
              </a:rPr>
              <a:t>experience by helping</a:t>
            </a:r>
          </a:p>
          <a:p>
            <a:pPr lvl="0"/>
            <a:r>
              <a:rPr lang="en-US" sz="1400" dirty="0">
                <a:latin typeface="Franklin Gothic Book" panose="020B0503020102020204" pitchFamily="34" charset="0"/>
              </a:rPr>
              <a:t>your community</a:t>
            </a:r>
          </a:p>
          <a:p>
            <a:pPr lvl="0"/>
            <a:r>
              <a:rPr lang="en-US" sz="1400" dirty="0">
                <a:latin typeface="Franklin Gothic Book" panose="020B0503020102020204" pitchFamily="34" charset="0"/>
              </a:rPr>
              <a:t>members to become</a:t>
            </a:r>
          </a:p>
          <a:p>
            <a:pPr lvl="0"/>
            <a:r>
              <a:rPr lang="en-US" sz="1400" dirty="0">
                <a:latin typeface="Franklin Gothic Book" panose="020B0503020102020204" pitchFamily="34" charset="0"/>
              </a:rPr>
              <a:t>more active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52" t="16599" r="34457" b="13395"/>
          <a:stretch/>
        </p:blipFill>
        <p:spPr>
          <a:xfrm>
            <a:off x="2409007" y="4863460"/>
            <a:ext cx="1051560" cy="253375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A6D9895-D920-990F-EAB9-6CEC5C2DD486}"/>
              </a:ext>
            </a:extLst>
          </p:cNvPr>
          <p:cNvSpPr/>
          <p:nvPr/>
        </p:nvSpPr>
        <p:spPr>
          <a:xfrm>
            <a:off x="2624168" y="7883935"/>
            <a:ext cx="657449" cy="144529"/>
          </a:xfrm>
          <a:prstGeom prst="rect">
            <a:avLst/>
          </a:prstGeom>
          <a:solidFill>
            <a:srgbClr val="679FC7"/>
          </a:solidFill>
          <a:ln w="12700" cap="flat" cmpd="sng" algn="ctr">
            <a:solidFill>
              <a:srgbClr val="679FC7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1746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840</TotalTime>
  <Words>252</Words>
  <Application>Microsoft Macintosh PowerPoint</Application>
  <PresentationFormat>Custom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Franklin Gothic Book</vt:lpstr>
      <vt:lpstr>Franklin Gothic Demi</vt:lpstr>
      <vt:lpstr>Office Theme</vt:lpstr>
      <vt:lpstr>PowerPoint Presentation</vt:lpstr>
      <vt:lpstr>PowerPoint Presentation</vt:lpstr>
    </vt:vector>
  </TitlesOfParts>
  <Company>University of Iowa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Pieper, Felicia J</dc:creator>
  <cp:lastModifiedBy>Gant, Melissa</cp:lastModifiedBy>
  <cp:revision>90</cp:revision>
  <dcterms:created xsi:type="dcterms:W3CDTF">2016-11-03T14:37:45Z</dcterms:created>
  <dcterms:modified xsi:type="dcterms:W3CDTF">2023-08-15T18:07:25Z</dcterms:modified>
</cp:coreProperties>
</file>